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9" r:id="rId3"/>
    <p:sldId id="261" r:id="rId4"/>
    <p:sldId id="271" r:id="rId5"/>
    <p:sldId id="257" r:id="rId6"/>
    <p:sldId id="265" r:id="rId7"/>
    <p:sldId id="282" r:id="rId8"/>
    <p:sldId id="266" r:id="rId9"/>
    <p:sldId id="274" r:id="rId10"/>
    <p:sldId id="272" r:id="rId11"/>
    <p:sldId id="283" r:id="rId12"/>
    <p:sldId id="270" r:id="rId13"/>
    <p:sldId id="263" r:id="rId14"/>
    <p:sldId id="267" r:id="rId15"/>
    <p:sldId id="275" r:id="rId16"/>
    <p:sldId id="276" r:id="rId17"/>
    <p:sldId id="268" r:id="rId18"/>
    <p:sldId id="273" r:id="rId19"/>
    <p:sldId id="278" r:id="rId20"/>
    <p:sldId id="280" r:id="rId21"/>
    <p:sldId id="279" r:id="rId22"/>
    <p:sldId id="28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11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12E53D-9FFD-A845-A7FC-A2CEB10C5A27}" type="doc">
      <dgm:prSet loTypeId="urn:microsoft.com/office/officeart/2005/8/layout/default" loCatId="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3EB7C93-E908-1542-A652-5B3F295DDA11}">
      <dgm:prSet phldrT="[Text]"/>
      <dgm:spPr/>
      <dgm:t>
        <a:bodyPr/>
        <a:lstStyle/>
        <a:p>
          <a:r>
            <a:rPr lang="en-US" dirty="0" smtClean="0"/>
            <a:t>Discernment</a:t>
          </a:r>
          <a:endParaRPr lang="en-US" dirty="0"/>
        </a:p>
      </dgm:t>
    </dgm:pt>
    <dgm:pt modelId="{8A2D7FA9-9E11-9345-AF89-141BAC5A9E2D}" type="parTrans" cxnId="{F773A79B-2CF5-5043-A7AC-0BEF45650613}">
      <dgm:prSet/>
      <dgm:spPr/>
      <dgm:t>
        <a:bodyPr/>
        <a:lstStyle/>
        <a:p>
          <a:endParaRPr lang="en-US"/>
        </a:p>
      </dgm:t>
    </dgm:pt>
    <dgm:pt modelId="{B7E922F0-F711-F84C-B108-547D31758AEC}" type="sibTrans" cxnId="{F773A79B-2CF5-5043-A7AC-0BEF45650613}">
      <dgm:prSet/>
      <dgm:spPr/>
      <dgm:t>
        <a:bodyPr/>
        <a:lstStyle/>
        <a:p>
          <a:endParaRPr lang="en-US"/>
        </a:p>
      </dgm:t>
    </dgm:pt>
    <dgm:pt modelId="{A544DAC9-FCB0-F243-A460-2557B37AB9B5}">
      <dgm:prSet phldrT="[Text]"/>
      <dgm:spPr/>
      <dgm:t>
        <a:bodyPr/>
        <a:lstStyle/>
        <a:p>
          <a:r>
            <a:rPr lang="en-US" dirty="0" smtClean="0"/>
            <a:t>Academic</a:t>
          </a:r>
        </a:p>
        <a:p>
          <a:r>
            <a:rPr lang="en-US" dirty="0" smtClean="0"/>
            <a:t>Requirements</a:t>
          </a:r>
          <a:endParaRPr lang="en-US" dirty="0"/>
        </a:p>
      </dgm:t>
    </dgm:pt>
    <dgm:pt modelId="{3CD7FD72-3202-6945-8AD1-D7DABB357A1D}" type="parTrans" cxnId="{69224BEE-88C3-194B-BA81-722BF0306111}">
      <dgm:prSet/>
      <dgm:spPr/>
      <dgm:t>
        <a:bodyPr/>
        <a:lstStyle/>
        <a:p>
          <a:endParaRPr lang="en-US"/>
        </a:p>
      </dgm:t>
    </dgm:pt>
    <dgm:pt modelId="{037A4AE0-CA19-2A49-AA21-277BE790E129}" type="sibTrans" cxnId="{69224BEE-88C3-194B-BA81-722BF0306111}">
      <dgm:prSet/>
      <dgm:spPr/>
      <dgm:t>
        <a:bodyPr/>
        <a:lstStyle/>
        <a:p>
          <a:endParaRPr lang="en-US"/>
        </a:p>
      </dgm:t>
    </dgm:pt>
    <dgm:pt modelId="{2291C127-D082-5243-8F40-0493D9E39139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dirty="0" smtClean="0"/>
            <a:t>Ordination</a:t>
          </a:r>
        </a:p>
        <a:p>
          <a:r>
            <a:rPr lang="en-US" dirty="0" smtClean="0"/>
            <a:t>Standards</a:t>
          </a:r>
          <a:endParaRPr lang="en-US" dirty="0"/>
        </a:p>
      </dgm:t>
    </dgm:pt>
    <dgm:pt modelId="{CB3847A9-26BF-2D4D-847D-FD80426C0257}" type="parTrans" cxnId="{DF50D7E8-8D82-294F-BD8D-53946F6684E9}">
      <dgm:prSet/>
      <dgm:spPr/>
      <dgm:t>
        <a:bodyPr/>
        <a:lstStyle/>
        <a:p>
          <a:endParaRPr lang="en-US"/>
        </a:p>
      </dgm:t>
    </dgm:pt>
    <dgm:pt modelId="{196B2220-7474-3D41-AC0B-E6075E9C62CD}" type="sibTrans" cxnId="{DF50D7E8-8D82-294F-BD8D-53946F6684E9}">
      <dgm:prSet/>
      <dgm:spPr/>
      <dgm:t>
        <a:bodyPr/>
        <a:lstStyle/>
        <a:p>
          <a:endParaRPr lang="en-US"/>
        </a:p>
      </dgm:t>
    </dgm:pt>
    <dgm:pt modelId="{99230207-4757-994D-B9AB-2B031545D986}" type="pres">
      <dgm:prSet presAssocID="{0712E53D-9FFD-A845-A7FC-A2CEB10C5A2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592285-9AA9-5B4A-B3DA-05DAD0ECA209}" type="pres">
      <dgm:prSet presAssocID="{23EB7C93-E908-1542-A652-5B3F295DDA1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6F5B97-A556-4646-8366-1819EE87D8AA}" type="pres">
      <dgm:prSet presAssocID="{B7E922F0-F711-F84C-B108-547D31758AEC}" presName="sibTrans" presStyleCnt="0"/>
      <dgm:spPr/>
    </dgm:pt>
    <dgm:pt modelId="{6C6292EF-1AE8-824A-8EF3-4BBE950BC614}" type="pres">
      <dgm:prSet presAssocID="{A544DAC9-FCB0-F243-A460-2557B37AB9B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93188F-1BD3-4145-880B-3DEC89E617A0}" type="pres">
      <dgm:prSet presAssocID="{037A4AE0-CA19-2A49-AA21-277BE790E129}" presName="sibTrans" presStyleCnt="0"/>
      <dgm:spPr/>
    </dgm:pt>
    <dgm:pt modelId="{E4B96268-1DF4-AC46-95CE-98A4F383C778}" type="pres">
      <dgm:prSet presAssocID="{2291C127-D082-5243-8F40-0493D9E3913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224BEE-88C3-194B-BA81-722BF0306111}" srcId="{0712E53D-9FFD-A845-A7FC-A2CEB10C5A27}" destId="{A544DAC9-FCB0-F243-A460-2557B37AB9B5}" srcOrd="1" destOrd="0" parTransId="{3CD7FD72-3202-6945-8AD1-D7DABB357A1D}" sibTransId="{037A4AE0-CA19-2A49-AA21-277BE790E129}"/>
    <dgm:cxn modelId="{7D26FB61-DCD9-6A4F-AAD8-0D974FF5DDF6}" type="presOf" srcId="{23EB7C93-E908-1542-A652-5B3F295DDA11}" destId="{9C592285-9AA9-5B4A-B3DA-05DAD0ECA209}" srcOrd="0" destOrd="0" presId="urn:microsoft.com/office/officeart/2005/8/layout/default"/>
    <dgm:cxn modelId="{F773A79B-2CF5-5043-A7AC-0BEF45650613}" srcId="{0712E53D-9FFD-A845-A7FC-A2CEB10C5A27}" destId="{23EB7C93-E908-1542-A652-5B3F295DDA11}" srcOrd="0" destOrd="0" parTransId="{8A2D7FA9-9E11-9345-AF89-141BAC5A9E2D}" sibTransId="{B7E922F0-F711-F84C-B108-547D31758AEC}"/>
    <dgm:cxn modelId="{84D1660C-5BF9-4149-BFA4-79A22879F229}" type="presOf" srcId="{0712E53D-9FFD-A845-A7FC-A2CEB10C5A27}" destId="{99230207-4757-994D-B9AB-2B031545D986}" srcOrd="0" destOrd="0" presId="urn:microsoft.com/office/officeart/2005/8/layout/default"/>
    <dgm:cxn modelId="{BC256F17-97D6-FF47-8845-58C7AC464DF5}" type="presOf" srcId="{2291C127-D082-5243-8F40-0493D9E39139}" destId="{E4B96268-1DF4-AC46-95CE-98A4F383C778}" srcOrd="0" destOrd="0" presId="urn:microsoft.com/office/officeart/2005/8/layout/default"/>
    <dgm:cxn modelId="{A69B3278-A1A8-F642-A3AA-BD42574FCE71}" type="presOf" srcId="{A544DAC9-FCB0-F243-A460-2557B37AB9B5}" destId="{6C6292EF-1AE8-824A-8EF3-4BBE950BC614}" srcOrd="0" destOrd="0" presId="urn:microsoft.com/office/officeart/2005/8/layout/default"/>
    <dgm:cxn modelId="{DF50D7E8-8D82-294F-BD8D-53946F6684E9}" srcId="{0712E53D-9FFD-A845-A7FC-A2CEB10C5A27}" destId="{2291C127-D082-5243-8F40-0493D9E39139}" srcOrd="2" destOrd="0" parTransId="{CB3847A9-26BF-2D4D-847D-FD80426C0257}" sibTransId="{196B2220-7474-3D41-AC0B-E6075E9C62CD}"/>
    <dgm:cxn modelId="{CFB94886-1ECE-6644-88DB-E9216D3401A8}" type="presParOf" srcId="{99230207-4757-994D-B9AB-2B031545D986}" destId="{9C592285-9AA9-5B4A-B3DA-05DAD0ECA209}" srcOrd="0" destOrd="0" presId="urn:microsoft.com/office/officeart/2005/8/layout/default"/>
    <dgm:cxn modelId="{A8DFAA84-82E4-E04C-9894-0BEF4497197C}" type="presParOf" srcId="{99230207-4757-994D-B9AB-2B031545D986}" destId="{4D6F5B97-A556-4646-8366-1819EE87D8AA}" srcOrd="1" destOrd="0" presId="urn:microsoft.com/office/officeart/2005/8/layout/default"/>
    <dgm:cxn modelId="{302FA397-D311-7F45-B636-76E11F97CD48}" type="presParOf" srcId="{99230207-4757-994D-B9AB-2B031545D986}" destId="{6C6292EF-1AE8-824A-8EF3-4BBE950BC614}" srcOrd="2" destOrd="0" presId="urn:microsoft.com/office/officeart/2005/8/layout/default"/>
    <dgm:cxn modelId="{802C3CB2-F3F0-E34F-9BF0-C2E80FE0BF01}" type="presParOf" srcId="{99230207-4757-994D-B9AB-2B031545D986}" destId="{5593188F-1BD3-4145-880B-3DEC89E617A0}" srcOrd="3" destOrd="0" presId="urn:microsoft.com/office/officeart/2005/8/layout/default"/>
    <dgm:cxn modelId="{17D49F03-FF15-A544-86C2-DBBA717E65C5}" type="presParOf" srcId="{99230207-4757-994D-B9AB-2B031545D986}" destId="{E4B96268-1DF4-AC46-95CE-98A4F383C778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DCF857-A89B-6046-A53F-61A88DF2C57D}" type="doc">
      <dgm:prSet loTypeId="urn:microsoft.com/office/officeart/2005/8/layout/radial4" loCatId="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1C5A63F-5F09-6741-872B-646D1F371591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dirty="0" smtClean="0"/>
            <a:t>Inquirer/</a:t>
          </a:r>
        </a:p>
        <a:p>
          <a:r>
            <a:rPr lang="en-US" dirty="0" smtClean="0"/>
            <a:t>Candidate</a:t>
          </a:r>
          <a:endParaRPr lang="en-US" dirty="0"/>
        </a:p>
      </dgm:t>
    </dgm:pt>
    <dgm:pt modelId="{51DC8605-A113-1B48-BD5B-C25B99CEB2BF}" type="parTrans" cxnId="{3ECE5A71-7070-034C-B294-AB9A5BDC51BF}">
      <dgm:prSet/>
      <dgm:spPr/>
      <dgm:t>
        <a:bodyPr/>
        <a:lstStyle/>
        <a:p>
          <a:endParaRPr lang="en-US"/>
        </a:p>
      </dgm:t>
    </dgm:pt>
    <dgm:pt modelId="{F188CE1D-0D70-264F-BABF-EBEF24D2AF77}" type="sibTrans" cxnId="{3ECE5A71-7070-034C-B294-AB9A5BDC51BF}">
      <dgm:prSet/>
      <dgm:spPr/>
      <dgm:t>
        <a:bodyPr/>
        <a:lstStyle/>
        <a:p>
          <a:endParaRPr lang="en-US"/>
        </a:p>
      </dgm:t>
    </dgm:pt>
    <dgm:pt modelId="{F42491F4-5A88-DB49-99CA-49AF1B520B83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 smtClean="0"/>
            <a:t>Session</a:t>
          </a:r>
          <a:endParaRPr lang="en-US" dirty="0"/>
        </a:p>
      </dgm:t>
    </dgm:pt>
    <dgm:pt modelId="{A7F5466F-0C44-344F-9AED-ECD192017521}" type="parTrans" cxnId="{D0EA1BBB-5C75-7F4E-ABA1-0C6FE9735411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D3644279-83F2-E04E-BBB6-F02565D4FB4C}" type="sibTrans" cxnId="{D0EA1BBB-5C75-7F4E-ABA1-0C6FE9735411}">
      <dgm:prSet/>
      <dgm:spPr/>
      <dgm:t>
        <a:bodyPr/>
        <a:lstStyle/>
        <a:p>
          <a:endParaRPr lang="en-US"/>
        </a:p>
      </dgm:t>
    </dgm:pt>
    <dgm:pt modelId="{51FFEDC9-CF90-9240-90DD-34B27A88EA72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 smtClean="0"/>
            <a:t>CPM</a:t>
          </a:r>
          <a:endParaRPr lang="en-US" dirty="0"/>
        </a:p>
      </dgm:t>
    </dgm:pt>
    <dgm:pt modelId="{DED77305-EA96-AC47-B7DB-C9C0DE926FAD}" type="parTrans" cxnId="{FDD09B8A-397F-4A4B-A75D-3C6BD87CF0DC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71082761-B71B-E94E-8BC1-1C92A821F0CF}" type="sibTrans" cxnId="{FDD09B8A-397F-4A4B-A75D-3C6BD87CF0DC}">
      <dgm:prSet/>
      <dgm:spPr/>
      <dgm:t>
        <a:bodyPr/>
        <a:lstStyle/>
        <a:p>
          <a:endParaRPr lang="en-US"/>
        </a:p>
      </dgm:t>
    </dgm:pt>
    <dgm:pt modelId="{8DFE5FD3-584A-814D-89F1-CCF701CA344F}" type="pres">
      <dgm:prSet presAssocID="{B0DCF857-A89B-6046-A53F-61A88DF2C57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08C2F3D-BDF1-364C-85C2-48FB20FC19BD}" type="pres">
      <dgm:prSet presAssocID="{61C5A63F-5F09-6741-872B-646D1F371591}" presName="centerShape" presStyleLbl="node0" presStyleIdx="0" presStyleCnt="1"/>
      <dgm:spPr/>
      <dgm:t>
        <a:bodyPr/>
        <a:lstStyle/>
        <a:p>
          <a:endParaRPr lang="en-US"/>
        </a:p>
      </dgm:t>
    </dgm:pt>
    <dgm:pt modelId="{FC166739-FD8E-914B-B635-2073C70D7A47}" type="pres">
      <dgm:prSet presAssocID="{A7F5466F-0C44-344F-9AED-ECD192017521}" presName="parTrans" presStyleLbl="bgSibTrans2D1" presStyleIdx="0" presStyleCnt="2"/>
      <dgm:spPr/>
      <dgm:t>
        <a:bodyPr/>
        <a:lstStyle/>
        <a:p>
          <a:endParaRPr lang="en-US"/>
        </a:p>
      </dgm:t>
    </dgm:pt>
    <dgm:pt modelId="{B8BD9BFD-47F9-A54E-8DF2-44CF021C3793}" type="pres">
      <dgm:prSet presAssocID="{F42491F4-5A88-DB49-99CA-49AF1B520B83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3085E1-903F-C049-937D-2B2ADB4F8D43}" type="pres">
      <dgm:prSet presAssocID="{DED77305-EA96-AC47-B7DB-C9C0DE926FAD}" presName="parTrans" presStyleLbl="bgSibTrans2D1" presStyleIdx="1" presStyleCnt="2"/>
      <dgm:spPr/>
      <dgm:t>
        <a:bodyPr/>
        <a:lstStyle/>
        <a:p>
          <a:endParaRPr lang="en-US"/>
        </a:p>
      </dgm:t>
    </dgm:pt>
    <dgm:pt modelId="{CA681C36-ABCF-3F48-ADFC-ADCCCDAF75C5}" type="pres">
      <dgm:prSet presAssocID="{51FFEDC9-CF90-9240-90DD-34B27A88EA72}" presName="node" presStyleLbl="node1" presStyleIdx="1" presStyleCnt="2" custRadScaleRad="100132" custRadScaleInc="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CC704C-B858-FE48-AEAA-90BA4ED18BED}" type="presOf" srcId="{F42491F4-5A88-DB49-99CA-49AF1B520B83}" destId="{B8BD9BFD-47F9-A54E-8DF2-44CF021C3793}" srcOrd="0" destOrd="0" presId="urn:microsoft.com/office/officeart/2005/8/layout/radial4"/>
    <dgm:cxn modelId="{DDFECB89-74C7-F741-BFBF-E5FC3C4E2A28}" type="presOf" srcId="{51FFEDC9-CF90-9240-90DD-34B27A88EA72}" destId="{CA681C36-ABCF-3F48-ADFC-ADCCCDAF75C5}" srcOrd="0" destOrd="0" presId="urn:microsoft.com/office/officeart/2005/8/layout/radial4"/>
    <dgm:cxn modelId="{7B194E9A-7A64-0D4F-AF5D-044ECA3E7145}" type="presOf" srcId="{B0DCF857-A89B-6046-A53F-61A88DF2C57D}" destId="{8DFE5FD3-584A-814D-89F1-CCF701CA344F}" srcOrd="0" destOrd="0" presId="urn:microsoft.com/office/officeart/2005/8/layout/radial4"/>
    <dgm:cxn modelId="{0835A2EE-C9AB-864B-88F9-514B375B1EE1}" type="presOf" srcId="{A7F5466F-0C44-344F-9AED-ECD192017521}" destId="{FC166739-FD8E-914B-B635-2073C70D7A47}" srcOrd="0" destOrd="0" presId="urn:microsoft.com/office/officeart/2005/8/layout/radial4"/>
    <dgm:cxn modelId="{58A4AF52-162F-4348-BB4A-4FC1020C644F}" type="presOf" srcId="{DED77305-EA96-AC47-B7DB-C9C0DE926FAD}" destId="{2B3085E1-903F-C049-937D-2B2ADB4F8D43}" srcOrd="0" destOrd="0" presId="urn:microsoft.com/office/officeart/2005/8/layout/radial4"/>
    <dgm:cxn modelId="{3ECE5A71-7070-034C-B294-AB9A5BDC51BF}" srcId="{B0DCF857-A89B-6046-A53F-61A88DF2C57D}" destId="{61C5A63F-5F09-6741-872B-646D1F371591}" srcOrd="0" destOrd="0" parTransId="{51DC8605-A113-1B48-BD5B-C25B99CEB2BF}" sibTransId="{F188CE1D-0D70-264F-BABF-EBEF24D2AF77}"/>
    <dgm:cxn modelId="{9057C580-52D0-8D4D-8991-0209B960BC80}" type="presOf" srcId="{61C5A63F-5F09-6741-872B-646D1F371591}" destId="{A08C2F3D-BDF1-364C-85C2-48FB20FC19BD}" srcOrd="0" destOrd="0" presId="urn:microsoft.com/office/officeart/2005/8/layout/radial4"/>
    <dgm:cxn modelId="{FDD09B8A-397F-4A4B-A75D-3C6BD87CF0DC}" srcId="{61C5A63F-5F09-6741-872B-646D1F371591}" destId="{51FFEDC9-CF90-9240-90DD-34B27A88EA72}" srcOrd="1" destOrd="0" parTransId="{DED77305-EA96-AC47-B7DB-C9C0DE926FAD}" sibTransId="{71082761-B71B-E94E-8BC1-1C92A821F0CF}"/>
    <dgm:cxn modelId="{D0EA1BBB-5C75-7F4E-ABA1-0C6FE9735411}" srcId="{61C5A63F-5F09-6741-872B-646D1F371591}" destId="{F42491F4-5A88-DB49-99CA-49AF1B520B83}" srcOrd="0" destOrd="0" parTransId="{A7F5466F-0C44-344F-9AED-ECD192017521}" sibTransId="{D3644279-83F2-E04E-BBB6-F02565D4FB4C}"/>
    <dgm:cxn modelId="{170EBE66-F008-4F40-97CB-7F26A3B4ABA4}" type="presParOf" srcId="{8DFE5FD3-584A-814D-89F1-CCF701CA344F}" destId="{A08C2F3D-BDF1-364C-85C2-48FB20FC19BD}" srcOrd="0" destOrd="0" presId="urn:microsoft.com/office/officeart/2005/8/layout/radial4"/>
    <dgm:cxn modelId="{50B710AA-36DC-3B43-A579-ABCA90DE762B}" type="presParOf" srcId="{8DFE5FD3-584A-814D-89F1-CCF701CA344F}" destId="{FC166739-FD8E-914B-B635-2073C70D7A47}" srcOrd="1" destOrd="0" presId="urn:microsoft.com/office/officeart/2005/8/layout/radial4"/>
    <dgm:cxn modelId="{6ADE169F-CD3C-2140-B62B-23A26B86448E}" type="presParOf" srcId="{8DFE5FD3-584A-814D-89F1-CCF701CA344F}" destId="{B8BD9BFD-47F9-A54E-8DF2-44CF021C3793}" srcOrd="2" destOrd="0" presId="urn:microsoft.com/office/officeart/2005/8/layout/radial4"/>
    <dgm:cxn modelId="{CAD7E53E-3FE6-944A-8D1C-014CC64333E1}" type="presParOf" srcId="{8DFE5FD3-584A-814D-89F1-CCF701CA344F}" destId="{2B3085E1-903F-C049-937D-2B2ADB4F8D43}" srcOrd="3" destOrd="0" presId="urn:microsoft.com/office/officeart/2005/8/layout/radial4"/>
    <dgm:cxn modelId="{61922287-C5C5-6845-BA9E-7E67ABE4C775}" type="presParOf" srcId="{8DFE5FD3-584A-814D-89F1-CCF701CA344F}" destId="{CA681C36-ABCF-3F48-ADFC-ADCCCDAF75C5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592285-9AA9-5B4A-B3DA-05DAD0ECA209}">
      <dsp:nvSpPr>
        <dsp:cNvPr id="0" name=""/>
        <dsp:cNvSpPr/>
      </dsp:nvSpPr>
      <dsp:spPr>
        <a:xfrm>
          <a:off x="1420662" y="1933"/>
          <a:ext cx="2955755" cy="177345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Discernment</a:t>
          </a:r>
          <a:endParaRPr lang="en-US" sz="3200" kern="1200" dirty="0"/>
        </a:p>
      </dsp:txBody>
      <dsp:txXfrm>
        <a:off x="1420662" y="1933"/>
        <a:ext cx="2955755" cy="1773453"/>
      </dsp:txXfrm>
    </dsp:sp>
    <dsp:sp modelId="{6C6292EF-1AE8-824A-8EF3-4BBE950BC614}">
      <dsp:nvSpPr>
        <dsp:cNvPr id="0" name=""/>
        <dsp:cNvSpPr/>
      </dsp:nvSpPr>
      <dsp:spPr>
        <a:xfrm>
          <a:off x="4671993" y="1933"/>
          <a:ext cx="2955755" cy="177345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Academic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Requirements</a:t>
          </a:r>
          <a:endParaRPr lang="en-US" sz="3200" kern="1200" dirty="0"/>
        </a:p>
      </dsp:txBody>
      <dsp:txXfrm>
        <a:off x="4671993" y="1933"/>
        <a:ext cx="2955755" cy="1773453"/>
      </dsp:txXfrm>
    </dsp:sp>
    <dsp:sp modelId="{E4B96268-1DF4-AC46-95CE-98A4F383C778}">
      <dsp:nvSpPr>
        <dsp:cNvPr id="0" name=""/>
        <dsp:cNvSpPr/>
      </dsp:nvSpPr>
      <dsp:spPr>
        <a:xfrm>
          <a:off x="3046327" y="2070961"/>
          <a:ext cx="2955755" cy="1773453"/>
        </a:xfrm>
        <a:prstGeom prst="rect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Ordination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Standards</a:t>
          </a:r>
          <a:endParaRPr lang="en-US" sz="3200" kern="1200" dirty="0"/>
        </a:p>
      </dsp:txBody>
      <dsp:txXfrm>
        <a:off x="3046327" y="2070961"/>
        <a:ext cx="2955755" cy="17734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8C2F3D-BDF1-364C-85C2-48FB20FC19BD}">
      <dsp:nvSpPr>
        <dsp:cNvPr id="0" name=""/>
        <dsp:cNvSpPr/>
      </dsp:nvSpPr>
      <dsp:spPr>
        <a:xfrm>
          <a:off x="1679351" y="1256411"/>
          <a:ext cx="1548991" cy="1548991"/>
        </a:xfrm>
        <a:prstGeom prst="ellipse">
          <a:avLst/>
        </a:prstGeom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Inquirer/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Candidate</a:t>
          </a:r>
          <a:endParaRPr lang="en-US" sz="1700" kern="1200" dirty="0"/>
        </a:p>
      </dsp:txBody>
      <dsp:txXfrm>
        <a:off x="1906195" y="1483255"/>
        <a:ext cx="1095303" cy="1095303"/>
      </dsp:txXfrm>
    </dsp:sp>
    <dsp:sp modelId="{FC166739-FD8E-914B-B635-2073C70D7A47}">
      <dsp:nvSpPr>
        <dsp:cNvPr id="0" name=""/>
        <dsp:cNvSpPr/>
      </dsp:nvSpPr>
      <dsp:spPr>
        <a:xfrm rot="12900000">
          <a:off x="623173" y="965836"/>
          <a:ext cx="1249665" cy="441462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BD9BFD-47F9-A54E-8DF2-44CF021C3793}">
      <dsp:nvSpPr>
        <dsp:cNvPr id="0" name=""/>
        <dsp:cNvSpPr/>
      </dsp:nvSpPr>
      <dsp:spPr>
        <a:xfrm>
          <a:off x="402" y="239562"/>
          <a:ext cx="1471541" cy="1177233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Session</a:t>
          </a:r>
          <a:endParaRPr lang="en-US" sz="2800" kern="1200" dirty="0"/>
        </a:p>
      </dsp:txBody>
      <dsp:txXfrm>
        <a:off x="34882" y="274042"/>
        <a:ext cx="1402581" cy="1108273"/>
      </dsp:txXfrm>
    </dsp:sp>
    <dsp:sp modelId="{2B3085E1-903F-C049-937D-2B2ADB4F8D43}">
      <dsp:nvSpPr>
        <dsp:cNvPr id="0" name=""/>
        <dsp:cNvSpPr/>
      </dsp:nvSpPr>
      <dsp:spPr>
        <a:xfrm rot="19501114">
          <a:off x="3035128" y="966222"/>
          <a:ext cx="1249680" cy="441462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681C36-ABCF-3F48-ADFC-ADCCCDAF75C5}">
      <dsp:nvSpPr>
        <dsp:cNvPr id="0" name=""/>
        <dsp:cNvSpPr/>
      </dsp:nvSpPr>
      <dsp:spPr>
        <a:xfrm>
          <a:off x="3436153" y="240109"/>
          <a:ext cx="1471541" cy="1177233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CPM</a:t>
          </a:r>
          <a:endParaRPr lang="en-US" sz="2800" kern="1200" dirty="0"/>
        </a:p>
      </dsp:txBody>
      <dsp:txXfrm>
        <a:off x="3470633" y="274589"/>
        <a:ext cx="1402581" cy="11082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E80C2-B0BF-F64B-8BBD-0071975F61CD}" type="datetimeFigureOut">
              <a:rPr lang="en-US" smtClean="0"/>
              <a:t>8/3/16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4E1CE-11EA-9F4B-BBD2-B1EC2032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1847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F60495-88DA-9C46-84D0-3A2C365DDBAB}" type="datetimeFigureOut">
              <a:rPr lang="en-US" smtClean="0"/>
              <a:t>8/3/16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389B2D-FDBB-024F-BD1D-EAE940CE5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9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89B2D-FDBB-024F-BD1D-EAE940CE5B7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310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8/3/16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8/3/16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8/3/16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8/3/16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8/3/16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8/3/16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8/3/16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8/3/16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8/3/16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8/3/16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8/3/16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8/3/16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8/3/16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269952" y="1211702"/>
            <a:ext cx="6499225" cy="909637"/>
          </a:xfrm>
        </p:spPr>
        <p:txBody>
          <a:bodyPr/>
          <a:lstStyle/>
          <a:p>
            <a:r>
              <a:rPr lang="en-US" dirty="0" smtClean="0"/>
              <a:t>Preparing for Ministry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269952" y="2253102"/>
            <a:ext cx="6499225" cy="146685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2800" dirty="0" smtClean="0"/>
              <a:t>The path toward ordination</a:t>
            </a:r>
          </a:p>
          <a:p>
            <a:pPr marL="0" indent="0" algn="ctr">
              <a:buNone/>
            </a:pPr>
            <a:r>
              <a:rPr lang="en-US" dirty="0" smtClean="0"/>
              <a:t>as a </a:t>
            </a:r>
          </a:p>
          <a:p>
            <a:pPr marL="0" indent="0" algn="ctr">
              <a:buNone/>
            </a:pPr>
            <a:r>
              <a:rPr lang="en-US" sz="3000" dirty="0" smtClean="0"/>
              <a:t>Teaching Elder</a:t>
            </a:r>
            <a:endParaRPr lang="en-US" sz="3000" dirty="0"/>
          </a:p>
        </p:txBody>
      </p:sp>
      <p:pic>
        <p:nvPicPr>
          <p:cNvPr id="5" name="Picture 4" descr="PGA logo tre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801" y="3840812"/>
            <a:ext cx="1154288" cy="1595016"/>
          </a:xfrm>
          <a:prstGeom prst="rect">
            <a:avLst/>
          </a:prstGeom>
        </p:spPr>
      </p:pic>
      <p:pic>
        <p:nvPicPr>
          <p:cNvPr id="6" name="Picture 5" descr="PCUSA-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64" y="3732310"/>
            <a:ext cx="1812020" cy="181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32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After 1 year of </a:t>
            </a:r>
            <a:r>
              <a:rPr lang="en-US" dirty="0" smtClean="0"/>
              <a:t>candidacy</a:t>
            </a:r>
          </a:p>
          <a:p>
            <a:r>
              <a:rPr lang="en-US" dirty="0" smtClean="0"/>
              <a:t>5 </a:t>
            </a:r>
            <a:r>
              <a:rPr lang="en-US" dirty="0"/>
              <a:t>ordination </a:t>
            </a:r>
            <a:r>
              <a:rPr lang="en-US" dirty="0" smtClean="0"/>
              <a:t>exams</a:t>
            </a:r>
            <a:endParaRPr lang="en-US" dirty="0"/>
          </a:p>
          <a:p>
            <a:r>
              <a:rPr lang="en-US" dirty="0" smtClean="0"/>
              <a:t>Completion of written requirements</a:t>
            </a:r>
          </a:p>
          <a:p>
            <a:r>
              <a:rPr lang="en-US" dirty="0" smtClean="0"/>
              <a:t>CPM interview</a:t>
            </a:r>
            <a:endParaRPr lang="en-US" dirty="0"/>
          </a:p>
          <a:p>
            <a:r>
              <a:rPr lang="en-US" dirty="0" smtClean="0"/>
              <a:t>Certification: Ready </a:t>
            </a:r>
            <a:r>
              <a:rPr lang="en-US" dirty="0"/>
              <a:t>to receive a call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4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PIF</a:t>
            </a:r>
            <a:endParaRPr lang="en-US" dirty="0"/>
          </a:p>
          <a:p>
            <a:r>
              <a:rPr lang="en-US" dirty="0" smtClean="0"/>
              <a:t>Call to a specific ministry</a:t>
            </a:r>
            <a:endParaRPr lang="en-US" dirty="0"/>
          </a:p>
          <a:p>
            <a:r>
              <a:rPr lang="en-US" dirty="0" smtClean="0"/>
              <a:t>Ordination</a:t>
            </a:r>
          </a:p>
          <a:p>
            <a:pPr lvl="1"/>
            <a:r>
              <a:rPr lang="en-US" dirty="0" smtClean="0"/>
              <a:t>Celebration!</a:t>
            </a:r>
          </a:p>
          <a:p>
            <a:pPr lvl="1"/>
            <a:r>
              <a:rPr lang="en-US" dirty="0" smtClean="0"/>
              <a:t>Removal from session &amp; presbytery rolls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10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Variations can occur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16" y="1597582"/>
            <a:ext cx="7879169" cy="3468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53600" y="5106807"/>
            <a:ext cx="70368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Adjusting the </a:t>
            </a:r>
            <a:r>
              <a:rPr lang="en-US" sz="2800" dirty="0"/>
              <a:t>means of </a:t>
            </a:r>
            <a:r>
              <a:rPr lang="en-US" sz="2800" dirty="0" smtClean="0"/>
              <a:t>assessment:</a:t>
            </a:r>
          </a:p>
          <a:p>
            <a:pPr algn="ctr"/>
            <a:r>
              <a:rPr lang="en-US" sz="3200" i="1" dirty="0" smtClean="0"/>
              <a:t>Focus is on outcomes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156132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04805"/>
            <a:ext cx="8042276" cy="830076"/>
          </a:xfrm>
        </p:spPr>
        <p:txBody>
          <a:bodyPr/>
          <a:lstStyle/>
          <a:p>
            <a:r>
              <a:rPr lang="en-US" dirty="0" smtClean="0"/>
              <a:t>Session and Presbytery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94106342"/>
              </p:ext>
            </p:extLst>
          </p:nvPr>
        </p:nvGraphicFramePr>
        <p:xfrm>
          <a:off x="2118153" y="2362238"/>
          <a:ext cx="4907695" cy="3044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1772654" y="859964"/>
            <a:ext cx="54724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/>
                </a:solidFill>
                <a:latin typeface="Apple Chancery"/>
                <a:cs typeface="Apple Chancery"/>
              </a:rPr>
              <a:t>Caring for the candidate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/>
              </a:solidFill>
              <a:latin typeface="Apple Chancery"/>
              <a:cs typeface="Apple Chancery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88370" y="1839018"/>
            <a:ext cx="166538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pple Chancery"/>
                <a:cs typeface="Apple Chancery"/>
              </a:rPr>
              <a:t>Guidance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pple Chancery"/>
              <a:cs typeface="Apple Chancery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85823" y="5844145"/>
            <a:ext cx="192655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pple Chancery"/>
                <a:cs typeface="Apple Chancery"/>
              </a:rPr>
              <a:t>Mentoring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pple Chancery"/>
              <a:cs typeface="Apple Chancery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4314" y="1794338"/>
            <a:ext cx="145586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pple Chancery"/>
                <a:cs typeface="Apple Chancery"/>
              </a:rPr>
              <a:t>Support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pple Chancery"/>
              <a:cs typeface="Apple Chancery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041" y="4559875"/>
            <a:ext cx="26118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pple Chancery"/>
                <a:cs typeface="Apple Chancery"/>
              </a:rPr>
              <a:t>Encouragement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pple Chancery"/>
              <a:cs typeface="Apple Chancery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15058" y="4559875"/>
            <a:ext cx="194976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pple Chancery"/>
                <a:cs typeface="Apple Chancery"/>
              </a:rPr>
              <a:t>Assessment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131129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Session’s Role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Develop awareness </a:t>
            </a:r>
            <a:r>
              <a:rPr lang="en-US" dirty="0"/>
              <a:t>of Christian vocation in the </a:t>
            </a:r>
            <a:r>
              <a:rPr lang="en-US" dirty="0" smtClean="0"/>
              <a:t>congregation</a:t>
            </a:r>
          </a:p>
          <a:p>
            <a:r>
              <a:rPr lang="en-US" dirty="0" smtClean="0"/>
              <a:t>Educate the congregation</a:t>
            </a:r>
          </a:p>
          <a:p>
            <a:r>
              <a:rPr lang="en-US" dirty="0" smtClean="0"/>
              <a:t>Encourage </a:t>
            </a:r>
            <a:r>
              <a:rPr lang="en-US" dirty="0"/>
              <a:t>those </a:t>
            </a:r>
            <a:r>
              <a:rPr lang="en-US" dirty="0" smtClean="0"/>
              <a:t>in </a:t>
            </a:r>
            <a:r>
              <a:rPr lang="en-US" dirty="0"/>
              <a:t>whom you see gifts for </a:t>
            </a:r>
            <a:r>
              <a:rPr lang="en-US" dirty="0" smtClean="0"/>
              <a:t>ministry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76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Session’s Role: </a:t>
            </a:r>
            <a:r>
              <a:rPr lang="en-US" sz="4000" dirty="0" smtClean="0"/>
              <a:t>Inquiry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Contact CPM for session orientation</a:t>
            </a:r>
          </a:p>
          <a:p>
            <a:r>
              <a:rPr lang="en-US" dirty="0"/>
              <a:t>Interview applicant</a:t>
            </a:r>
          </a:p>
          <a:p>
            <a:pPr lvl="1"/>
            <a:r>
              <a:rPr lang="en-US" dirty="0"/>
              <a:t>NOTE: Must be active in work and worship at least 6 </a:t>
            </a:r>
            <a:r>
              <a:rPr lang="en-US" dirty="0" smtClean="0"/>
              <a:t>months</a:t>
            </a:r>
          </a:p>
          <a:p>
            <a:r>
              <a:rPr lang="en-US" dirty="0" smtClean="0"/>
              <a:t>Appoint session </a:t>
            </a:r>
            <a:r>
              <a:rPr lang="en-US" dirty="0"/>
              <a:t>liaison</a:t>
            </a:r>
          </a:p>
          <a:p>
            <a:r>
              <a:rPr lang="en-US" dirty="0" smtClean="0"/>
              <a:t>Keep </a:t>
            </a:r>
            <a:r>
              <a:rPr lang="en-US" dirty="0"/>
              <a:t>up with and care for </a:t>
            </a:r>
            <a:r>
              <a:rPr lang="en-US" dirty="0" smtClean="0"/>
              <a:t>inquirer/candidate</a:t>
            </a:r>
            <a:endParaRPr lang="en-US" dirty="0"/>
          </a:p>
          <a:p>
            <a:r>
              <a:rPr lang="en-US" dirty="0" smtClean="0"/>
              <a:t>Provide financial support</a:t>
            </a:r>
            <a:endParaRPr lang="en-US" dirty="0"/>
          </a:p>
          <a:p>
            <a:r>
              <a:rPr lang="en-US" dirty="0" smtClean="0"/>
              <a:t>Pray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08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Session’s Role:</a:t>
            </a:r>
            <a:r>
              <a:rPr lang="en-US" dirty="0"/>
              <a:t> </a:t>
            </a:r>
            <a:r>
              <a:rPr lang="en-US" sz="4000" dirty="0" smtClean="0"/>
              <a:t>Candidacy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Consult with inquirer, decide </a:t>
            </a:r>
            <a:r>
              <a:rPr lang="en-US" dirty="0"/>
              <a:t>if inquirer should become a candidate</a:t>
            </a:r>
          </a:p>
          <a:p>
            <a:r>
              <a:rPr lang="en-US" dirty="0" smtClean="0"/>
              <a:t>Attend </a:t>
            </a:r>
            <a:r>
              <a:rPr lang="en-US" dirty="0"/>
              <a:t>presbytery meeting when inquirer becomes candidate</a:t>
            </a:r>
          </a:p>
          <a:p>
            <a:r>
              <a:rPr lang="en-US" dirty="0" smtClean="0"/>
              <a:t>Celebrate </a:t>
            </a:r>
            <a:r>
              <a:rPr lang="en-US" dirty="0"/>
              <a:t>as a </a:t>
            </a:r>
            <a:r>
              <a:rPr lang="en-US" dirty="0" smtClean="0"/>
              <a:t>congregation</a:t>
            </a:r>
            <a:endParaRPr lang="en-US" dirty="0"/>
          </a:p>
          <a:p>
            <a:r>
              <a:rPr lang="en-US" dirty="0" smtClean="0"/>
              <a:t>Review </a:t>
            </a:r>
            <a:r>
              <a:rPr lang="en-US" dirty="0"/>
              <a:t>Annual Consultations</a:t>
            </a:r>
          </a:p>
          <a:p>
            <a:r>
              <a:rPr lang="en-US" dirty="0" smtClean="0"/>
              <a:t>Individual </a:t>
            </a:r>
            <a:r>
              <a:rPr lang="en-US" dirty="0"/>
              <a:t>is “under care” until he/she receives a call and is </a:t>
            </a:r>
            <a:r>
              <a:rPr lang="en-US" dirty="0" smtClean="0"/>
              <a:t>ordained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14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Liaison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 </a:t>
            </a:r>
            <a:r>
              <a:rPr lang="en-US" dirty="0"/>
              <a:t>as liaison with the inquirer/</a:t>
            </a:r>
            <a:r>
              <a:rPr lang="en-US" dirty="0" smtClean="0"/>
              <a:t>candidate</a:t>
            </a:r>
          </a:p>
          <a:p>
            <a:pPr lvl="1"/>
            <a:r>
              <a:rPr lang="en-US" dirty="0" smtClean="0"/>
              <a:t>Session </a:t>
            </a:r>
            <a:endParaRPr lang="en-US" dirty="0"/>
          </a:p>
          <a:p>
            <a:pPr lvl="1"/>
            <a:r>
              <a:rPr lang="en-US" dirty="0" smtClean="0"/>
              <a:t>CPM</a:t>
            </a:r>
          </a:p>
          <a:p>
            <a:r>
              <a:rPr lang="en-US" dirty="0" smtClean="0"/>
              <a:t>Participate </a:t>
            </a:r>
            <a:r>
              <a:rPr lang="en-US" dirty="0"/>
              <a:t>with the inquirer/candidate </a:t>
            </a:r>
            <a:r>
              <a:rPr lang="en-US" dirty="0" smtClean="0"/>
              <a:t>as </a:t>
            </a:r>
            <a:r>
              <a:rPr lang="en-US" dirty="0"/>
              <a:t>they explore and evaluate </a:t>
            </a:r>
            <a:r>
              <a:rPr lang="en-US" dirty="0" smtClean="0"/>
              <a:t>progress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93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Presbytery’s Role: CPM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Provide </a:t>
            </a:r>
            <a:r>
              <a:rPr lang="en-US" dirty="0"/>
              <a:t>session </a:t>
            </a:r>
            <a:r>
              <a:rPr lang="en-US" dirty="0" smtClean="0"/>
              <a:t>orientation</a:t>
            </a:r>
          </a:p>
          <a:p>
            <a:r>
              <a:rPr lang="en-US" dirty="0" smtClean="0"/>
              <a:t>Support those who have </a:t>
            </a:r>
            <a:r>
              <a:rPr lang="en-US" dirty="0"/>
              <a:t>heard a call </a:t>
            </a:r>
            <a:endParaRPr lang="en-US" dirty="0" smtClean="0"/>
          </a:p>
          <a:p>
            <a:pPr lvl="1"/>
            <a:r>
              <a:rPr lang="en-US" dirty="0" smtClean="0"/>
              <a:t>Care</a:t>
            </a:r>
          </a:p>
          <a:p>
            <a:pPr lvl="1"/>
            <a:r>
              <a:rPr lang="en-US" dirty="0" smtClean="0"/>
              <a:t>Monitor progress</a:t>
            </a:r>
          </a:p>
          <a:p>
            <a:pPr lvl="1"/>
            <a:r>
              <a:rPr lang="en-US" dirty="0" smtClean="0"/>
              <a:t>Assess</a:t>
            </a:r>
            <a:endParaRPr lang="en-US" dirty="0"/>
          </a:p>
          <a:p>
            <a:r>
              <a:rPr lang="en-US" dirty="0" smtClean="0"/>
              <a:t>Report to </a:t>
            </a:r>
            <a:r>
              <a:rPr lang="en-US" dirty="0"/>
              <a:t>presbytery and PC(USA) home office</a:t>
            </a:r>
          </a:p>
          <a:p>
            <a:r>
              <a:rPr lang="en-US" dirty="0" smtClean="0"/>
              <a:t>Conduct </a:t>
            </a:r>
            <a:r>
              <a:rPr lang="en-US" dirty="0"/>
              <a:t>final </a:t>
            </a:r>
            <a:r>
              <a:rPr lang="en-US" dirty="0" smtClean="0"/>
              <a:t>assessment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ertify </a:t>
            </a:r>
            <a:r>
              <a:rPr lang="en-US" dirty="0"/>
              <a:t>candidate ready to receive a call</a:t>
            </a:r>
          </a:p>
          <a:p>
            <a:r>
              <a:rPr lang="en-US" dirty="0" smtClean="0"/>
              <a:t>Review </a:t>
            </a:r>
            <a:r>
              <a:rPr lang="en-US" dirty="0"/>
              <a:t>candidate’s PIF (personal information form)</a:t>
            </a:r>
          </a:p>
          <a:p>
            <a:r>
              <a:rPr lang="en-US" dirty="0" smtClean="0"/>
              <a:t>Ensure </a:t>
            </a:r>
            <a:r>
              <a:rPr lang="en-US" dirty="0"/>
              <a:t>accountability to </a:t>
            </a:r>
            <a:r>
              <a:rPr lang="en-US" dirty="0" smtClean="0"/>
              <a:t>standards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20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760522"/>
            <a:ext cx="8042276" cy="830626"/>
          </a:xfrm>
        </p:spPr>
        <p:txBody>
          <a:bodyPr/>
          <a:lstStyle/>
          <a:p>
            <a:r>
              <a:rPr lang="en-US" sz="6000" dirty="0" smtClean="0"/>
              <a:t>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40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01" y="1652201"/>
            <a:ext cx="8813598" cy="282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71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436" y="367815"/>
            <a:ext cx="4291129" cy="619916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1489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dvisory Hbk Cove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475" y="609719"/>
            <a:ext cx="5108635" cy="561675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9623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870674"/>
            <a:ext cx="8042276" cy="1720474"/>
          </a:xfrm>
        </p:spPr>
        <p:txBody>
          <a:bodyPr/>
          <a:lstStyle/>
          <a:p>
            <a:r>
              <a:rPr lang="en-US" sz="6000" dirty="0" err="1" smtClean="0"/>
              <a:t>pcusa.org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2000" dirty="0"/>
              <a:t>http://</a:t>
            </a:r>
            <a:r>
              <a:rPr lang="en-US" sz="2000" dirty="0" err="1"/>
              <a:t>oga.pcusa.org</a:t>
            </a:r>
            <a:r>
              <a:rPr lang="en-US" sz="2000" dirty="0"/>
              <a:t>/section/mid-council-ministries/prep4min/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32183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Hearing a Call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99546" y="1945833"/>
            <a:ext cx="23487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Esther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92808" y="2991171"/>
            <a:ext cx="32910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Jeremiah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79020" y="4154891"/>
            <a:ext cx="30097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Matthew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406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Ordination Requirements</a:t>
            </a:r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731835513"/>
              </p:ext>
            </p:extLst>
          </p:nvPr>
        </p:nvGraphicFramePr>
        <p:xfrm>
          <a:off x="95588" y="1874917"/>
          <a:ext cx="9048411" cy="3846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749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C592285-9AA9-5B4A-B3DA-05DAD0ECA2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9C592285-9AA9-5B4A-B3DA-05DAD0ECA2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C6292EF-1AE8-824A-8EF3-4BBE950BC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graphicEl>
                                              <a:dgm id="{6C6292EF-1AE8-824A-8EF3-4BBE950BC6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4B96268-1DF4-AC46-95CE-98A4F383C7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graphicEl>
                                              <a:dgm id="{E4B96268-1DF4-AC46-95CE-98A4F383C7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066716"/>
          </a:xfrm>
        </p:spPr>
        <p:txBody>
          <a:bodyPr/>
          <a:lstStyle/>
          <a:p>
            <a:r>
              <a:rPr lang="en-US" sz="4000" dirty="0" smtClean="0"/>
              <a:t>“</a:t>
            </a:r>
            <a:r>
              <a:rPr lang="en-US" sz="4000" dirty="0"/>
              <a:t>I will not leave you orphaned</a:t>
            </a:r>
            <a:r>
              <a:rPr lang="en-US" sz="4000" dirty="0" smtClean="0"/>
              <a:t>”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en-US" dirty="0" smtClean="0"/>
              <a:t>John 14:18</a:t>
            </a:r>
            <a:endParaRPr lang="en-US" dirty="0"/>
          </a:p>
        </p:txBody>
      </p:sp>
      <p:pic>
        <p:nvPicPr>
          <p:cNvPr id="5" name="Picture 4" descr="Roles &amp; Resp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857" y="1444532"/>
            <a:ext cx="5701619" cy="427621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49275" y="5300191"/>
            <a:ext cx="8042276" cy="76793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Community of Care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9572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Stages of Preparation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Hearing a call to ministry</a:t>
            </a:r>
          </a:p>
          <a:p>
            <a:r>
              <a:rPr lang="en-US" dirty="0" smtClean="0"/>
              <a:t>Inquiry</a:t>
            </a:r>
          </a:p>
          <a:p>
            <a:r>
              <a:rPr lang="en-US" dirty="0" smtClean="0"/>
              <a:t>Candidacy</a:t>
            </a:r>
            <a:endParaRPr lang="is-IS" dirty="0" smtClean="0"/>
          </a:p>
          <a:p>
            <a:r>
              <a:rPr lang="is-IS" dirty="0" smtClean="0"/>
              <a:t>CPE (Clinical Pastoral Education)</a:t>
            </a:r>
          </a:p>
          <a:p>
            <a:pPr lvl="1"/>
            <a:r>
              <a:rPr lang="is-IS" dirty="0" smtClean="0"/>
              <a:t>May be done during Inquiry or Candidacy</a:t>
            </a:r>
          </a:p>
          <a:p>
            <a:r>
              <a:rPr lang="is-IS" dirty="0" smtClean="0"/>
              <a:t>Final Assessment</a:t>
            </a:r>
          </a:p>
          <a:p>
            <a:r>
              <a:rPr lang="is-IS" dirty="0" smtClean="0"/>
              <a:t>Accepting a call (i.e. job offer)</a:t>
            </a:r>
          </a:p>
          <a:p>
            <a:r>
              <a:rPr lang="is-IS" dirty="0" smtClean="0"/>
              <a:t>Examination </a:t>
            </a:r>
          </a:p>
          <a:p>
            <a:r>
              <a:rPr lang="is-IS" dirty="0" smtClean="0"/>
              <a:t>Ordination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2620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Inquiry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Hearing a call</a:t>
            </a:r>
          </a:p>
          <a:p>
            <a:pPr lvl="1"/>
            <a:r>
              <a:rPr lang="en-US" dirty="0" smtClean="0"/>
              <a:t>Conversations</a:t>
            </a:r>
          </a:p>
          <a:p>
            <a:pPr lvl="2"/>
            <a:r>
              <a:rPr lang="en-US" dirty="0" smtClean="0"/>
              <a:t>Pastor</a:t>
            </a:r>
          </a:p>
          <a:p>
            <a:pPr lvl="2"/>
            <a:r>
              <a:rPr lang="en-US" dirty="0" smtClean="0"/>
              <a:t>Friends, mentors</a:t>
            </a:r>
          </a:p>
          <a:p>
            <a:r>
              <a:rPr lang="en-US" dirty="0" smtClean="0"/>
              <a:t>Request for session endorsement</a:t>
            </a:r>
          </a:p>
          <a:p>
            <a:pPr lvl="1"/>
            <a:r>
              <a:rPr lang="en-US" dirty="0" smtClean="0"/>
              <a:t>Comes under care of session</a:t>
            </a:r>
          </a:p>
          <a:p>
            <a:pPr lvl="1"/>
            <a:r>
              <a:rPr lang="en-US" dirty="0" smtClean="0"/>
              <a:t>Session assigns liaison</a:t>
            </a:r>
          </a:p>
          <a:p>
            <a:r>
              <a:rPr lang="en-US" dirty="0" smtClean="0"/>
              <a:t>Application to presbytery CPM</a:t>
            </a:r>
          </a:p>
          <a:p>
            <a:pPr lvl="1"/>
            <a:r>
              <a:rPr lang="en-US" dirty="0" smtClean="0"/>
              <a:t>Interview for inquirer status</a:t>
            </a:r>
          </a:p>
          <a:p>
            <a:pPr lvl="1"/>
            <a:r>
              <a:rPr lang="en-US" dirty="0" smtClean="0"/>
              <a:t>CPM assigns liaison</a:t>
            </a:r>
          </a:p>
          <a:p>
            <a:r>
              <a:rPr lang="en-US" dirty="0" smtClean="0"/>
              <a:t>Duration: one year</a:t>
            </a:r>
          </a:p>
        </p:txBody>
      </p:sp>
    </p:spTree>
    <p:extLst>
      <p:ext uri="{BB962C8B-B14F-4D97-AF65-F5344CB8AC3E}">
        <p14:creationId xmlns:p14="http://schemas.microsoft.com/office/powerpoint/2010/main" val="398693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Candidacy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Inquirer completes application forms</a:t>
            </a:r>
          </a:p>
          <a:p>
            <a:r>
              <a:rPr lang="en-US" dirty="0" smtClean="0"/>
              <a:t>Meets </a:t>
            </a:r>
            <a:r>
              <a:rPr lang="en-US" dirty="0"/>
              <a:t>with </a:t>
            </a:r>
            <a:r>
              <a:rPr lang="en-US" dirty="0" smtClean="0"/>
              <a:t>session </a:t>
            </a:r>
            <a:r>
              <a:rPr lang="en-US" dirty="0"/>
              <a:t>for </a:t>
            </a:r>
            <a:r>
              <a:rPr lang="en-US" dirty="0" smtClean="0"/>
              <a:t>endorsement</a:t>
            </a:r>
            <a:endParaRPr lang="en-US" dirty="0"/>
          </a:p>
          <a:p>
            <a:r>
              <a:rPr lang="en-US" dirty="0" smtClean="0"/>
              <a:t>Files </a:t>
            </a:r>
            <a:r>
              <a:rPr lang="en-US" dirty="0"/>
              <a:t>application with presbytery office </a:t>
            </a:r>
          </a:p>
          <a:p>
            <a:pPr lvl="1"/>
            <a:r>
              <a:rPr lang="en-US" dirty="0" smtClean="0"/>
              <a:t>Includes faith </a:t>
            </a:r>
            <a:r>
              <a:rPr lang="en-US" dirty="0"/>
              <a:t>statement, </a:t>
            </a:r>
            <a:r>
              <a:rPr lang="en-US" dirty="0" smtClean="0"/>
              <a:t>faith </a:t>
            </a:r>
            <a:r>
              <a:rPr lang="en-US" dirty="0"/>
              <a:t>journey, transcripts, field education/internship evaluations</a:t>
            </a:r>
          </a:p>
          <a:p>
            <a:r>
              <a:rPr lang="en-US" dirty="0" smtClean="0"/>
              <a:t>Meets </a:t>
            </a:r>
            <a:r>
              <a:rPr lang="en-US" dirty="0"/>
              <a:t>with CPM for </a:t>
            </a:r>
            <a:r>
              <a:rPr lang="en-US" dirty="0" smtClean="0"/>
              <a:t>candidacy </a:t>
            </a:r>
            <a:r>
              <a:rPr lang="en-US" dirty="0"/>
              <a:t>interview</a:t>
            </a:r>
          </a:p>
          <a:p>
            <a:r>
              <a:rPr lang="en-US" dirty="0" smtClean="0"/>
              <a:t>CPM reports outcome to session &amp; presbytery</a:t>
            </a:r>
            <a:endParaRPr lang="en-US" dirty="0"/>
          </a:p>
          <a:p>
            <a:pPr lvl="1"/>
            <a:r>
              <a:rPr lang="en-US" dirty="0" smtClean="0"/>
              <a:t>Presbytery reports outcome to PCUSA office, </a:t>
            </a:r>
            <a:r>
              <a:rPr lang="en-US" dirty="0"/>
              <a:t>Louisville</a:t>
            </a:r>
          </a:p>
          <a:p>
            <a:r>
              <a:rPr lang="en-US" dirty="0" smtClean="0"/>
              <a:t>Presbytery examines Candidate</a:t>
            </a:r>
          </a:p>
          <a:p>
            <a:r>
              <a:rPr lang="en-US" dirty="0" smtClean="0"/>
              <a:t>Candidate meets </a:t>
            </a:r>
            <a:r>
              <a:rPr lang="en-US" dirty="0"/>
              <a:t>with CPM </a:t>
            </a:r>
            <a:r>
              <a:rPr lang="en-US" dirty="0" smtClean="0"/>
              <a:t>liaison for </a:t>
            </a:r>
            <a:r>
              <a:rPr lang="en-US" dirty="0"/>
              <a:t>annual consultation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7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Pastoral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Our presbytery requires one unit of CPE</a:t>
            </a:r>
          </a:p>
          <a:p>
            <a:r>
              <a:rPr lang="en-US" dirty="0" smtClean="0"/>
              <a:t>Takes </a:t>
            </a:r>
            <a:r>
              <a:rPr lang="en-US" dirty="0"/>
              <a:t>place in a hospital context (usually)</a:t>
            </a:r>
          </a:p>
          <a:p>
            <a:r>
              <a:rPr lang="en-US" dirty="0" smtClean="0"/>
              <a:t>Emotionally </a:t>
            </a:r>
            <a:r>
              <a:rPr lang="en-US" dirty="0"/>
              <a:t>challenging and enriching</a:t>
            </a:r>
          </a:p>
          <a:p>
            <a:r>
              <a:rPr lang="en-US" dirty="0" smtClean="0"/>
              <a:t>Provides </a:t>
            </a:r>
            <a:r>
              <a:rPr lang="en-US" dirty="0"/>
              <a:t>an experiential context for deeper emotional and spiritual maturity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“A </a:t>
            </a:r>
            <a:r>
              <a:rPr lang="en-US" dirty="0"/>
              <a:t>dose of real life”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64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3212</TotalTime>
  <Words>467</Words>
  <Application>Microsoft Macintosh PowerPoint</Application>
  <PresentationFormat>On-screen Show (4:3)</PresentationFormat>
  <Paragraphs>118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Breeze</vt:lpstr>
      <vt:lpstr>Preparing for Ministry</vt:lpstr>
      <vt:lpstr>PowerPoint Presentation</vt:lpstr>
      <vt:lpstr>Hearing a Call</vt:lpstr>
      <vt:lpstr>Ordination Requirements</vt:lpstr>
      <vt:lpstr>“I will not leave you orphaned”</vt:lpstr>
      <vt:lpstr>Stages of Preparation</vt:lpstr>
      <vt:lpstr>Inquiry</vt:lpstr>
      <vt:lpstr>Candidacy</vt:lpstr>
      <vt:lpstr>Clinical Pastoral Education</vt:lpstr>
      <vt:lpstr>Final Assessment</vt:lpstr>
      <vt:lpstr>Next Steps</vt:lpstr>
      <vt:lpstr>Variations can occur</vt:lpstr>
      <vt:lpstr>Session and Presbytery</vt:lpstr>
      <vt:lpstr>Session’s Role</vt:lpstr>
      <vt:lpstr>Session’s Role: Inquiry</vt:lpstr>
      <vt:lpstr>Session’s Role: Candidacy</vt:lpstr>
      <vt:lpstr>Session Liaison</vt:lpstr>
      <vt:lpstr>Presbytery’s Role: CPM</vt:lpstr>
      <vt:lpstr>Resources</vt:lpstr>
      <vt:lpstr>PowerPoint Presentation</vt:lpstr>
      <vt:lpstr>PowerPoint Presentation</vt:lpstr>
      <vt:lpstr>pcusa.org http://oga.pcusa.org/section/mid-council-ministries/prep4min/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Preparing for Ministry</dc:title>
  <dc:creator>Richard Neale</dc:creator>
  <cp:lastModifiedBy>Richard Neale</cp:lastModifiedBy>
  <cp:revision>81</cp:revision>
  <cp:lastPrinted>2015-11-14T16:30:32Z</cp:lastPrinted>
  <dcterms:created xsi:type="dcterms:W3CDTF">2015-11-12T21:54:10Z</dcterms:created>
  <dcterms:modified xsi:type="dcterms:W3CDTF">2016-08-04T00:13:26Z</dcterms:modified>
</cp:coreProperties>
</file>